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4" r:id="rId3"/>
    <p:sldId id="317" r:id="rId4"/>
    <p:sldId id="308" r:id="rId5"/>
    <p:sldId id="318" r:id="rId6"/>
    <p:sldId id="319" r:id="rId7"/>
    <p:sldId id="263" r:id="rId8"/>
    <p:sldId id="295" r:id="rId9"/>
    <p:sldId id="301" r:id="rId10"/>
    <p:sldId id="322" r:id="rId11"/>
    <p:sldId id="302" r:id="rId12"/>
    <p:sldId id="303" r:id="rId13"/>
    <p:sldId id="312" r:id="rId14"/>
    <p:sldId id="314" r:id="rId15"/>
    <p:sldId id="310" r:id="rId16"/>
    <p:sldId id="261" r:id="rId17"/>
    <p:sldId id="311" r:id="rId18"/>
    <p:sldId id="262" r:id="rId19"/>
    <p:sldId id="313" r:id="rId20"/>
    <p:sldId id="316" r:id="rId21"/>
    <p:sldId id="258" r:id="rId22"/>
    <p:sldId id="321" r:id="rId23"/>
    <p:sldId id="264" r:id="rId24"/>
    <p:sldId id="305" r:id="rId25"/>
    <p:sldId id="265" r:id="rId26"/>
    <p:sldId id="266" r:id="rId27"/>
    <p:sldId id="282" r:id="rId28"/>
    <p:sldId id="283" r:id="rId29"/>
    <p:sldId id="284" r:id="rId30"/>
    <p:sldId id="285" r:id="rId31"/>
    <p:sldId id="306" r:id="rId32"/>
    <p:sldId id="291" r:id="rId33"/>
    <p:sldId id="293" r:id="rId34"/>
    <p:sldId id="294" r:id="rId35"/>
    <p:sldId id="315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6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5" d="100"/>
          <a:sy n="115" d="100"/>
        </p:scale>
        <p:origin x="-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he-IL" smtClean="0"/>
              <a:t>אגף הביטחון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2AF198-9A8E-45FF-A1D2-A4E7765876C6}" type="datetime9">
              <a:rPr lang="he-IL" smtClean="0"/>
              <a:t>16 ספטמבר, 2015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8A068C-A4A7-4282-B5BE-3D7C95C730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972234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he-IL" smtClean="0"/>
              <a:t>אגף הביטחון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8B4910-C567-4E44-9C6A-D5ACB693C32B}" type="datetime9">
              <a:rPr lang="he-IL" smtClean="0"/>
              <a:t>16 ספטמבר, 2015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36E6C84-3EB1-4889-B7D4-4CAEB3BAE8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476792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E6C84-3EB1-4889-B7D4-4CAEB3BAE80E}" type="slidenum">
              <a:rPr lang="he-IL" smtClean="0"/>
              <a:t>1</a:t>
            </a:fld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2984830-AC77-45DA-B1C7-2A35FEDE9892}" type="datetime9">
              <a:rPr lang="he-IL" smtClean="0"/>
              <a:t>16 ספטמבר, 2015</a:t>
            </a:fld>
            <a:endParaRPr lang="he-IL" dirty="0"/>
          </a:p>
        </p:txBody>
      </p:sp>
      <p:sp>
        <p:nvSpPr>
          <p:cNvPr id="6" name="מציין מיקום של כותרת עליונה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he-IL" dirty="0" smtClean="0"/>
              <a:t>אגף הביטחון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51642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כותרת עליונה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e-IL" smtClean="0"/>
              <a:t>אגף הביטחון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78B4910-C567-4E44-9C6A-D5ACB693C32B}" type="datetime9">
              <a:rPr lang="he-IL" smtClean="0"/>
              <a:t>16 ספטמבר, 2015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E6C84-3EB1-4889-B7D4-4CAEB3BAE80E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6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E20-47B8-4066-AB73-000081E147AC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34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790-A97B-4940-A423-663C8E30E71D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748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DEA3-F6C7-4D05-A049-167DBDB3F916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079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22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B56-2225-4828-991D-91D0FFDAFD5C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36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1E92-7B44-440A-A3D5-91ACFE315A03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1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0865-066F-4B03-B59F-045689F53C66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058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1AC2-3B62-418E-AE17-698290FB1EA2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999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C16D-4986-4217-962B-4CA0B17FF29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50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C90C-1867-492C-95FB-7AE899D90B81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4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826D-D1AF-4277-8B45-CDF9A2A3AF95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28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F04A3-C48C-420E-87AF-ABEAAA64E322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281E-E6BF-473B-9F1E-D2D08B1B30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8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file:///C:\WINDOWS\TEMP\BITAHONL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rlz-bitachon.co.il/?CategoryID=27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n.co.il/News/News.aspx/21732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rlz-bitachon.co.il/?CategoryID=27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3BA2-BA68-45AF-BD46-9340E39636C6}" type="datetime8">
              <a:rPr lang="he-IL" smtClean="0"/>
              <a:t>16 ספטמבר 15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/>
              <a:t>אגף הביטחון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1</a:t>
            </a:fld>
            <a:endParaRPr lang="he-IL" dirty="0"/>
          </a:p>
        </p:txBody>
      </p:sp>
      <p:pic>
        <p:nvPicPr>
          <p:cNvPr id="2049" name="תמונה 10" descr="סמל עירייה צבעונ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706"/>
            <a:ext cx="90170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תמונה 11" descr="C:\WINDOWS\TEMP\BITAHONL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127" y="175419"/>
            <a:ext cx="936625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324350" y="3671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59632" y="262389"/>
            <a:ext cx="68465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59075" algn="l"/>
                <a:tab pos="3240088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  <a:tab pos="3240088" algn="ctr"/>
              </a:tabLst>
            </a:pPr>
            <a: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החברה העירונית ראשון לציון לביטחון וסדר ציבורי</a:t>
            </a:r>
            <a:endParaRPr kumimoji="0" lang="en-US" altLang="he-I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59075" algn="l"/>
                <a:tab pos="3240088" algn="ctr"/>
              </a:tabLst>
            </a:pPr>
            <a: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David" pitchFamily="34" charset="-79"/>
              </a:rPr>
              <a:t> בטחון מוסדות חינוך</a:t>
            </a: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6048672" cy="4369655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323528" y="1172256"/>
            <a:ext cx="867722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כנס מנהלות גני ילדים </a:t>
            </a:r>
          </a:p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תכנית עבודה </a:t>
            </a:r>
          </a:p>
          <a:p>
            <a:pPr algn="ctr"/>
            <a:endParaRPr lang="he-I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he-IL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תשע"ו </a:t>
            </a:r>
          </a:p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הקדם יסודי – ראשון לציון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2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4000" u="sng" dirty="0" smtClean="0">
                <a:solidFill>
                  <a:srgbClr val="FF0000"/>
                </a:solidFill>
              </a:rPr>
              <a:t>תכנית עבודה שנתית על פי חודשים</a:t>
            </a:r>
            <a:endParaRPr lang="he-IL" sz="4000" u="sng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פעילות מול הקב"ט ובגן על פי תכנית עבודה שנתית תשע"ו המופיעה באתר הביטחון – 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                         </a:t>
            </a:r>
            <a:r>
              <a:rPr lang="he-IL" dirty="0" smtClean="0">
                <a:hlinkClick r:id="rId2"/>
              </a:rPr>
              <a:t>גני ילדים</a:t>
            </a:r>
            <a:endParaRPr lang="he-IL" dirty="0" smtClean="0"/>
          </a:p>
          <a:p>
            <a:r>
              <a:rPr lang="he-IL" dirty="0" smtClean="0"/>
              <a:t>העברת דווחים כנדרש- תלת חודשי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ארגון פינת הביטחון בגן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10</a:t>
            </a:fld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5681663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4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rgbClr val="0070C0"/>
                </a:solidFill>
              </a:rPr>
              <a:t>פעילות ביטחון ובטיחות בשגרת הגן</a:t>
            </a:r>
            <a:endParaRPr lang="he-IL" sz="3600" b="1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44616"/>
          </a:xfrm>
        </p:spPr>
        <p:txBody>
          <a:bodyPr>
            <a:normAutofit fontScale="85000" lnSpcReduction="10000"/>
          </a:bodyPr>
          <a:lstStyle/>
          <a:p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סריקת בוקר לבדיקת חפצים חשודים ומתצפתים</a:t>
            </a:r>
          </a:p>
          <a:p>
            <a:r>
              <a:rPr lang="he-IL" sz="3500" b="1" dirty="0">
                <a:latin typeface="David" panose="020E0502060401010101" pitchFamily="34" charset="-79"/>
                <a:cs typeface="David" panose="020E0502060401010101" pitchFamily="34" charset="-79"/>
              </a:rPr>
              <a:t>בדיקת מתקני החצר- 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בליטות, זיזים, קצוות חדים</a:t>
            </a:r>
            <a:r>
              <a:rPr lang="he-IL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..</a:t>
            </a:r>
          </a:p>
          <a:p>
            <a:r>
              <a:rPr lang="he-IL" sz="3500" b="1" dirty="0">
                <a:latin typeface="David" panose="020E0502060401010101" pitchFamily="34" charset="-79"/>
                <a:cs typeface="David" panose="020E0502060401010101" pitchFamily="34" charset="-79"/>
              </a:rPr>
              <a:t>גדרות-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 תקינות ויציבות וכן שערי הכניסה </a:t>
            </a:r>
            <a:r>
              <a:rPr lang="he-IL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לחצר</a:t>
            </a:r>
            <a:endParaRPr lang="he-IL" sz="3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3500" b="1" dirty="0">
                <a:latin typeface="David" panose="020E0502060401010101" pitchFamily="34" charset="-79"/>
                <a:cs typeface="David" panose="020E0502060401010101" pitchFamily="34" charset="-79"/>
              </a:rPr>
              <a:t>דלתות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- מניעת היפגעות אצבעות</a:t>
            </a:r>
          </a:p>
          <a:p>
            <a:r>
              <a:rPr lang="he-IL" sz="3500" b="1" dirty="0">
                <a:latin typeface="David" panose="020E0502060401010101" pitchFamily="34" charset="-79"/>
                <a:cs typeface="David" panose="020E0502060401010101" pitchFamily="34" charset="-79"/>
              </a:rPr>
              <a:t>חשמל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- שלמות מכסים ואביזרים- </a:t>
            </a:r>
            <a:r>
              <a:rPr lang="he-IL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ויזואלית, נרות שבת</a:t>
            </a:r>
          </a:p>
          <a:p>
            <a:r>
              <a:rPr lang="he-IL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עבודה עם מספריים, כלי עבודה, דבקים, צמיגים </a:t>
            </a:r>
          </a:p>
          <a:p>
            <a:r>
              <a:rPr lang="he-IL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המצאות 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ותקינות אלונקה, תיק עזרה ראשונה ועוד</a:t>
            </a:r>
          </a:p>
          <a:p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איתור ונטרול מקומות מסתור וצמחים רעילים</a:t>
            </a:r>
          </a:p>
          <a:p>
            <a:r>
              <a:rPr lang="he-IL" sz="3800" b="1" dirty="0">
                <a:latin typeface="David" panose="020E0502060401010101" pitchFamily="34" charset="-79"/>
                <a:cs typeface="David" panose="020E0502060401010101" pitchFamily="34" charset="-79"/>
              </a:rPr>
              <a:t>חגים ואירועים </a:t>
            </a:r>
            <a:r>
              <a:rPr lang="he-IL" sz="3500" dirty="0" smtClean="0">
                <a:latin typeface="David" panose="020E0502060401010101" pitchFamily="34" charset="-79"/>
                <a:cs typeface="David" panose="020E0502060401010101" pitchFamily="34" charset="-79"/>
              </a:rPr>
              <a:t>- פורים</a:t>
            </a:r>
            <a:r>
              <a:rPr lang="he-IL" sz="3500" dirty="0">
                <a:latin typeface="David" panose="020E0502060401010101" pitchFamily="34" charset="-79"/>
                <a:cs typeface="David" panose="020E0502060401010101" pitchFamily="34" charset="-79"/>
              </a:rPr>
              <a:t>, ל"ג בעומר, שבועות, סוכות, פסח, ימי זיכרון, יום העצמאות, מסיבות סיום, טיולים – הכנות ומוכנות </a:t>
            </a:r>
          </a:p>
          <a:p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e-IL" sz="3600" b="1" dirty="0" smtClean="0">
                <a:solidFill>
                  <a:srgbClr val="0070C0"/>
                </a:solidFill>
              </a:rPr>
              <a:t>נושאים כלליים </a:t>
            </a:r>
            <a:endParaRPr lang="he-IL" sz="3600" b="1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544616"/>
          </a:xfrm>
        </p:spPr>
        <p:txBody>
          <a:bodyPr>
            <a:no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ליווי ילדי גן ע"י אחים- המלצת הארגונים השונים כי רק ילדים מעל גיל 12 יהיו אחראים על צעירים יותר</a:t>
            </a:r>
          </a:p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שירותי עזרה ראשונה- לחצן מצוקה מד"א למוקד העירוני</a:t>
            </a:r>
          </a:p>
          <a:p>
            <a:pPr marL="0" indent="0"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  מוקד מד"א –</a:t>
            </a:r>
            <a:r>
              <a:rPr 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1-700-55-00-96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כניסת עובדי קבלן- אך ורק עם אישור של העירייה</a:t>
            </a:r>
          </a:p>
          <a:p>
            <a:r>
              <a:rPr lang="he-IL" alt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תרגיל </a:t>
            </a:r>
            <a:r>
              <a:rPr lang="he-IL" alt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התגוננות ארצי </a:t>
            </a:r>
            <a:r>
              <a:rPr lang="he-IL" altLang="he-IL" sz="2800" b="1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במוס"ח</a:t>
            </a:r>
            <a:r>
              <a:rPr lang="he-IL" altLang="he-IL" sz="28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ב- </a:t>
            </a:r>
            <a:r>
              <a:rPr lang="he-IL" alt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15.2.2016</a:t>
            </a:r>
            <a:endParaRPr lang="he-IL" altLang="he-IL" sz="28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altLang="he-IL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המתווה </a:t>
            </a:r>
            <a:r>
              <a:rPr lang="he-IL" altLang="he-IL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התרגיל </a:t>
            </a:r>
            <a:r>
              <a:rPr lang="he-IL" altLang="he-IL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ירי טילים ילדים בהפסקה 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הדרכת ילדי הגן על חפץ חשוד -  לדווח בדוח החודשי</a:t>
            </a:r>
          </a:p>
          <a:p>
            <a:r>
              <a:rPr lang="he-IL" sz="28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באתר הביטחון- בהדרכות- מצגת חפץ חשוד</a:t>
            </a:r>
            <a:endParaRPr lang="he-IL" sz="28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בכול ספק אין ספק להתקשר למוקד / לקב"ט</a:t>
            </a:r>
            <a:endParaRPr lang="he-IL" sz="28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05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4625"/>
            <a:ext cx="7704138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14</a:t>
            </a:fld>
            <a:endParaRPr lang="he-I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9000"/>
            <a:ext cx="6984776" cy="663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9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6620"/>
            <a:ext cx="8064822" cy="595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544616" cy="830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31" y="1268759"/>
            <a:ext cx="6516625" cy="500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6632"/>
            <a:ext cx="684068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4" y="2090498"/>
            <a:ext cx="7285209" cy="428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30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61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e-IL" altLang="he-IL" sz="4000" b="1" u="sng" dirty="0" smtClean="0">
                <a:solidFill>
                  <a:srgbClr val="FF0000"/>
                </a:solidFill>
              </a:rPr>
              <a:t>סדר פעולות בעת התרחשות רעידת אדמה</a:t>
            </a:r>
            <a:endParaRPr lang="en-US" altLang="he-IL" sz="4000" b="1" u="sng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552728" cy="601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6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altLang="he-IL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3375"/>
            <a:ext cx="6610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211513"/>
            <a:ext cx="7416800" cy="3662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70760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1187624" y="1196752"/>
            <a:ext cx="6706391" cy="53285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sz="3500" b="1" u="sng" dirty="0" smtClean="0">
                <a:solidFill>
                  <a:schemeClr val="folHlink"/>
                </a:solidFill>
              </a:rPr>
              <a:t>הכי חשוב</a:t>
            </a:r>
            <a:endParaRPr lang="he-IL" altLang="he-IL" sz="3500" b="1" dirty="0" smtClean="0">
              <a:solidFill>
                <a:schemeClr val="folHlink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הוצאה מידית של כל הילדים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לחצן מצוקה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הודעה לתחנת הכבוי 102(במידת האפשר)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בדיקה אם ניתן לכבות את מוקד האש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כבוי ע"י כוחות הכבוי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סריקת הגן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דווח לקב"ט</a:t>
            </a:r>
            <a:endParaRPr lang="en-US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72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altLang="he-IL" smtClean="0"/>
          </a:p>
        </p:txBody>
      </p:sp>
      <p:sp>
        <p:nvSpPr>
          <p:cNvPr id="819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altLang="he-IL" smtClean="0"/>
          </a:p>
        </p:txBody>
      </p:sp>
      <p:pic>
        <p:nvPicPr>
          <p:cNvPr id="8196" name="Picture 2" descr="C:\Users\abayuh\AppData\Local\Microsoft\Windows\Temporary Internet Files\Content.Outlook\IV4V57KX\צוק אית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913"/>
            <a:ext cx="882015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454943"/>
              </p:ext>
            </p:extLst>
          </p:nvPr>
        </p:nvGraphicFramePr>
        <p:xfrm>
          <a:off x="288859" y="30453"/>
          <a:ext cx="864235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Acrobat Document" r:id="rId3" imgW="22707375" imgH="16039890" progId="AcroExch.Document.11">
                  <p:embed/>
                </p:oleObj>
              </mc:Choice>
              <mc:Fallback>
                <p:oleObj name="Acrobat Document" r:id="rId3" imgW="22707375" imgH="16039890" progId="AcroExch.Document.11">
                  <p:embed/>
                  <p:pic>
                    <p:nvPicPr>
                      <p:cNvPr id="0" name="אובייקט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59" y="30453"/>
                        <a:ext cx="864235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C16D-4986-4217-962B-4CA0B17FF29F}" type="datetime8">
              <a:rPr lang="he-IL" smtClean="0"/>
              <a:t>16 ספטמבר 15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2</a:t>
            </a:fld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107504" y="2132856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2400" dirty="0" smtClean="0">
              <a:cs typeface="David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sz="2800" b="1" dirty="0" smtClean="0">
                <a:cs typeface="David" pitchFamily="2" charset="-79"/>
              </a:rPr>
              <a:t>בשנה הקודמת העיר חולקה ל- </a:t>
            </a:r>
            <a:r>
              <a:rPr lang="he-IL" sz="2800" b="1" dirty="0">
                <a:cs typeface="David" pitchFamily="2" charset="-79"/>
              </a:rPr>
              <a:t>6 גזרות </a:t>
            </a:r>
            <a:r>
              <a:rPr lang="he-IL" sz="2800" b="1" dirty="0" smtClean="0">
                <a:cs typeface="David" pitchFamily="2" charset="-79"/>
              </a:rPr>
              <a:t>בשגרה תואמות לפריסת הרובעים בחירום.</a:t>
            </a:r>
          </a:p>
          <a:p>
            <a:endParaRPr lang="he-IL" sz="2800" b="1" dirty="0" smtClean="0">
              <a:cs typeface="David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e-IL" sz="2800" b="1" dirty="0" smtClean="0">
                <a:cs typeface="David" pitchFamily="2" charset="-79"/>
              </a:rPr>
              <a:t>רובע = גזרה- רמז כצנלסון, מזרח, דרום, צפון, מערב וקריות.</a:t>
            </a:r>
          </a:p>
          <a:p>
            <a:endParaRPr lang="en-US" sz="2800" b="1" dirty="0" smtClean="0">
              <a:cs typeface="David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he-IL" sz="2800" b="1" dirty="0" smtClean="0">
                <a:cs typeface="David" pitchFamily="2" charset="-79"/>
              </a:rPr>
              <a:t>בכול גזרה קב"ט המטפל בכול מוסדות החינוך בגזרה- בתי ספר וגני ילדים </a:t>
            </a:r>
          </a:p>
          <a:p>
            <a:endParaRPr lang="en-US" sz="2000" b="1" dirty="0"/>
          </a:p>
          <a:p>
            <a:r>
              <a:rPr lang="he-IL" sz="2000" b="1" dirty="0" smtClean="0"/>
              <a:t>   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 rot="17985181">
            <a:off x="4788024" y="2279951"/>
            <a:ext cx="11521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צפון </a:t>
            </a:r>
          </a:p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קרת יגאל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668" y="1844824"/>
            <a:ext cx="14041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מערב-  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2564904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מזרח </a:t>
            </a:r>
            <a:endParaRPr lang="he-IL" b="1" dirty="0" smtClean="0">
              <a:solidFill>
                <a:srgbClr val="FF0000"/>
              </a:solidFill>
            </a:endParaRPr>
          </a:p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אדמונד </a:t>
            </a:r>
            <a:r>
              <a:rPr lang="he-IL" b="1" dirty="0">
                <a:solidFill>
                  <a:srgbClr val="FF0000"/>
                </a:solidFill>
              </a:rPr>
              <a:t>קשת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9774" y="4653136"/>
            <a:ext cx="15685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דרום – ליאור בן אברהם 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7485674">
            <a:off x="3923928" y="4365104"/>
            <a:ext cx="15121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רמז כצנלסון ליאור חרזי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59850">
            <a:off x="1403648" y="3496306"/>
            <a:ext cx="2376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קריות – באיוך אביי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20</a:t>
            </a:fld>
            <a:endParaRPr lang="he-I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27363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92" y="36916"/>
            <a:ext cx="6372200" cy="187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755576" y="1844824"/>
            <a:ext cx="8352928" cy="532859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sz="2400" b="1" u="sng" dirty="0" smtClean="0">
                <a:solidFill>
                  <a:schemeClr val="accent6"/>
                </a:solidFill>
              </a:rPr>
              <a:t>הנחיות התנהגות בהישמע אזעקה: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זמן הישמע אזעקה או קול נפץ יש לסיים את תהליך המיגון, בהתאם הזמן העומד לרשותנו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ולפעול על פי ההנחיות הבאות:</a:t>
            </a:r>
            <a:endParaRPr lang="he-IL" altLang="he-IL" sz="13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sz="1500" b="1" dirty="0" smtClean="0">
                <a:solidFill>
                  <a:schemeClr val="accent6"/>
                </a:solidFill>
              </a:rPr>
              <a:t>א. במבנה:</a:t>
            </a:r>
            <a:endParaRPr lang="he-IL" sz="1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יש להיכנס לממ"ד, ממ"ק, מקלט או חדר פנימי מוגן, בהתאם לזמן העומד לרשותנו ולסגור דלתות וחלונות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דיירי הקומה העליונה המתגוררים בבניין מעל שלוש קומות במבנה ללא ממ"ד, ממ"ק או מקלט פנימי ירדו שתי קומות.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דיירי הקומה העליונה המתגוררים בבניין בן שלוש קומות במבנה ללא ממ"ד, ממ"ק או מקלט פנימי ירדו קומה אחת. 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אזרחים נדרשים לא להימצא ברחבת כניסת בניינים, מכוון שקיים סיכון לרסיסים והדף כתוצאה מנפילת טילים בסמוך לבניינים. 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אם לא ניתנה הנחייה אחרת – לאחר 10 דקות ניתן לצאת מהמיגון.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חשוב להתרחק מחפצים לא מזוהים או מרקטה המונחת על הארץ. במקרה כזה, יש להרחיק סקרנים ולהודיע למשטרה. 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יש להמשיך ולהאזין להנחיות באמצעי התקשורת.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עת שהייה בקרוואן - במידה וזמן ההתרעה אינו מאפשר לבצע "הכי מוגן שיש " יש לשכב במרכז הכיתה / קרוואן ולהגן על הראש באמצעות הידיים, להתרחק מפתחים וחלונות.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sz="1500" b="1" dirty="0">
                <a:solidFill>
                  <a:schemeClr val="accent6"/>
                </a:solidFill>
              </a:rPr>
              <a:t>ב. מחוץ למבנה: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בשטח בנוי -  יש להיכנס למבנה ולפעול </a:t>
            </a:r>
            <a:r>
              <a:rPr lang="he-IL" sz="13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על- </a:t>
            </a: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פי ההנחיות לשוהים במבנה. 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בשטח פתוח - יש לשכב ולהגן על הראש בידיים.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sz="1500" b="1" dirty="0">
                <a:solidFill>
                  <a:schemeClr val="accent6"/>
                </a:solidFill>
              </a:rPr>
              <a:t>ג. הנוסעים ברכב: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יעצרו בצד הדרך, יצאו מהרכב ויכנסו למבנה או למחסה קרוב. </a:t>
            </a:r>
          </a:p>
          <a:p>
            <a:pPr>
              <a:lnSpc>
                <a:spcPct val="90000"/>
              </a:lnSpc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במידה ולא ניתן להגיע למבנה או מחסה בפרק הזמן הנתון, יש לצאת מהרכב, לשכב על הרצפה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he-IL" sz="1300" b="1" dirty="0">
                <a:latin typeface="David" panose="020E0502060401010101" pitchFamily="34" charset="-79"/>
                <a:cs typeface="David" panose="020E0502060401010101" pitchFamily="34" charset="-79"/>
              </a:rPr>
              <a:t>         ולהגן על הראש בעזרת הידיים.</a:t>
            </a:r>
            <a:endParaRPr lang="he-IL" altLang="he-IL" sz="13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  <a:defRPr/>
            </a:pPr>
            <a:endParaRPr lang="he-IL" altLang="he-IL" sz="3500" b="1" dirty="0" smtClean="0">
              <a:solidFill>
                <a:schemeClr val="folHlink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691680" y="6417332"/>
            <a:ext cx="1008112" cy="180020"/>
          </a:xfrm>
          <a:prstGeom prst="rect">
            <a:avLst/>
          </a:prstGeom>
          <a:noFill/>
          <a:ln>
            <a:solidFill>
              <a:srgbClr val="BD6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51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he-IL" altLang="he-IL" sz="4000" b="1" dirty="0" smtClean="0">
                <a:solidFill>
                  <a:srgbClr val="FF0000"/>
                </a:solidFill>
              </a:rPr>
              <a:t>תרגיל התגוננות ארצי </a:t>
            </a:r>
            <a:r>
              <a:rPr lang="he-IL" altLang="he-IL" sz="4000" b="1" dirty="0" err="1" smtClean="0">
                <a:solidFill>
                  <a:srgbClr val="FF0000"/>
                </a:solidFill>
              </a:rPr>
              <a:t>במוס"ח</a:t>
            </a:r>
            <a:r>
              <a:rPr lang="he-IL" altLang="he-IL" sz="4000" b="1" dirty="0" smtClean="0">
                <a:solidFill>
                  <a:srgbClr val="FF0000"/>
                </a:solidFill>
              </a:rPr>
              <a:t> ב-15.2.2016</a:t>
            </a:r>
            <a:endParaRPr lang="en-US" altLang="he-IL" sz="4000" b="1" dirty="0" smtClean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5181600"/>
          </a:xfrm>
        </p:spPr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התרגיל יתקיים ב- </a:t>
            </a:r>
            <a:r>
              <a:rPr lang="he-IL" altLang="he-IL" b="1" dirty="0" smtClean="0">
                <a:solidFill>
                  <a:srgbClr val="FF0000"/>
                </a:solidFill>
              </a:rPr>
              <a:t>15.2.2016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בשעה </a:t>
            </a:r>
            <a:r>
              <a:rPr lang="he-IL" altLang="he-IL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1000 </a:t>
            </a:r>
            <a:endParaRPr lang="he-IL" altLang="he-IL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המתווה של התרגיל –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ירי טילים הילדים משחקים בחצר המשחקים ופזורים בשטח הגן</a:t>
            </a:r>
            <a:endParaRPr lang="he-IL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אין לתכנן פעילות חוץ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גנים </a:t>
            </a:r>
            <a:r>
              <a:rPr lang="he-IL" altLang="he-IL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באותו </a:t>
            </a:r>
            <a:r>
              <a:rPr lang="he-IL" alt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יום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e-IL" altLang="he-IL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b="1" dirty="0" smtClean="0"/>
              <a:t>	</a:t>
            </a:r>
            <a:r>
              <a:rPr lang="he-IL" altLang="he-IL" sz="3600" b="1" u="sng" dirty="0" smtClean="0">
                <a:solidFill>
                  <a:schemeClr val="folHlink"/>
                </a:solidFill>
              </a:rPr>
              <a:t>המטרה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תכנון ,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ארגון,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היערכות והגברת מוכנות מערכת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החינוך לאירוע ירי טילים וכניסה לממ"ד מהחצר ,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תוך העמקת </a:t>
            </a:r>
            <a:r>
              <a:rPr lang="he-IL" alt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השת"פ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בין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הרשות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וכל כוחות ההצלה 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b="1" dirty="0" smtClean="0"/>
              <a:t>	</a:t>
            </a:r>
            <a:endParaRPr lang="en-US" altLang="he-IL" b="1" dirty="0" smtClean="0"/>
          </a:p>
        </p:txBody>
      </p:sp>
    </p:spTree>
    <p:extLst>
      <p:ext uri="{BB962C8B-B14F-4D97-AF65-F5344CB8AC3E}">
        <p14:creationId xmlns:p14="http://schemas.microsoft.com/office/powerpoint/2010/main" val="38095277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768424"/>
            <a:ext cx="8460432" cy="6477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e-IL" altLang="he-IL" sz="4000" b="1" u="sng" dirty="0" smtClean="0">
                <a:solidFill>
                  <a:srgbClr val="FF0000"/>
                </a:solidFill>
              </a:rPr>
              <a:t>פעולות ההכנה לקראת התרגיל הארצי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e-IL" altLang="he-IL" sz="20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הכנת המקלט/ ממ"ד לקליטת ילדי הגן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לוודא המצאות תיק </a:t>
            </a:r>
            <a:r>
              <a:rPr lang="he-IL" alt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ע"ר</a:t>
            </a: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ואלונקה במקלט/ ממ"ד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לוודא המצאות רשימת ילדים בתוקף ודף הקשר להורים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הגדרת </a:t>
            </a: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נתיבי </a:t>
            </a: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כניסה מהחצר למבנה הגן ושטח הכינוס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לשתף את ההורים בתרגיל אם זה אפשרי</a:t>
            </a:r>
            <a:endParaRPr lang="he-IL" alt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הסברה </a:t>
            </a: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לילדים על קיום </a:t>
            </a: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התרגיל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בדיקה רשימת הילדים</a:t>
            </a:r>
          </a:p>
          <a:p>
            <a:pPr marL="0" indent="0" eaLnBrk="1" hangingPunct="1">
              <a:buNone/>
              <a:defRPr/>
            </a:pPr>
            <a:endParaRPr lang="he-IL" alt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eaLnBrk="1" hangingPunct="1">
              <a:buNone/>
              <a:defRPr/>
            </a:pPr>
            <a:endParaRPr lang="he-IL" alt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eaLnBrk="1" hangingPunct="1">
              <a:buNone/>
              <a:defRPr/>
            </a:pPr>
            <a:endParaRPr lang="he-IL" alt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eaLnBrk="1" hangingPunct="1">
              <a:buNone/>
              <a:defRPr/>
            </a:pPr>
            <a:endParaRPr lang="he-IL" alt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e-IL" altLang="he-IL" sz="5400" dirty="0" smtClean="0"/>
              <a:t>  </a:t>
            </a:r>
            <a:endParaRPr lang="en-US" altLang="he-IL" sz="5400" dirty="0" smtClean="0"/>
          </a:p>
        </p:txBody>
      </p:sp>
    </p:spTree>
    <p:extLst>
      <p:ext uri="{BB962C8B-B14F-4D97-AF65-F5344CB8AC3E}">
        <p14:creationId xmlns:p14="http://schemas.microsoft.com/office/powerpoint/2010/main" val="5481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altLang="he-IL" b="1" u="sng" dirty="0" smtClean="0">
                <a:solidFill>
                  <a:srgbClr val="FF0000"/>
                </a:solidFill>
              </a:rPr>
              <a:t>הגננת כמחנכת לבטיחות</a:t>
            </a:r>
            <a:r>
              <a:rPr lang="he-IL" altLang="he-IL" u="sng" dirty="0" smtClean="0"/>
              <a:t> </a:t>
            </a:r>
            <a:endParaRPr lang="en-US" altLang="he-IL" u="sng" dirty="0" smtClean="0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560" y="1844824"/>
            <a:ext cx="8207896" cy="42543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דוגמה אישית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עידוד ותגמול התנהגות בטוחה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הסתייעות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במנהיגים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מקרב ילדי הגן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עידוד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בטיחותית , ופעילויות משחק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התערבות במקרה של זיהוי התנהגות מסוכנת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הסברה מתמדת</a:t>
            </a:r>
            <a:endParaRPr lang="en-US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60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he-IL" sz="7200" dirty="0" smtClean="0"/>
              <a:t>תמונות מספרות</a:t>
            </a:r>
            <a:endParaRPr lang="he-IL" sz="72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2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PSON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4984"/>
            <a:ext cx="471601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EPSON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30"/>
            <a:ext cx="496804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אליפסה 4"/>
          <p:cNvSpPr/>
          <p:nvPr/>
        </p:nvSpPr>
        <p:spPr>
          <a:xfrm>
            <a:off x="2267744" y="1484784"/>
            <a:ext cx="936104" cy="936104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/>
          <p:cNvSpPr/>
          <p:nvPr/>
        </p:nvSpPr>
        <p:spPr>
          <a:xfrm>
            <a:off x="2229919" y="3478940"/>
            <a:ext cx="936104" cy="936104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4" descr="EPSON2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3" y="-49696"/>
            <a:ext cx="4091947" cy="3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PSON2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48" y="3423270"/>
            <a:ext cx="4444752" cy="343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אליפסה 8"/>
          <p:cNvSpPr/>
          <p:nvPr/>
        </p:nvSpPr>
        <p:spPr>
          <a:xfrm>
            <a:off x="6228184" y="988690"/>
            <a:ext cx="1656184" cy="1864246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6093532" y="4077072"/>
            <a:ext cx="1656184" cy="1864246"/>
          </a:xfrm>
          <a:prstGeom prst="ellipse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הסבר אליפטי 10"/>
          <p:cNvSpPr/>
          <p:nvPr/>
        </p:nvSpPr>
        <p:spPr>
          <a:xfrm>
            <a:off x="7524328" y="332656"/>
            <a:ext cx="936104" cy="576064"/>
          </a:xfrm>
          <a:prstGeom prst="wedgeEllipseCallout">
            <a:avLst>
              <a:gd name="adj1" fmla="val -67391"/>
              <a:gd name="adj2" fmla="val 12925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>
                <a:solidFill>
                  <a:srgbClr val="FF0000"/>
                </a:solidFill>
              </a:rPr>
              <a:t>?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95536" y="5879013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3.50 השטח </a:t>
            </a:r>
            <a:r>
              <a:rPr lang="he-IL" dirty="0">
                <a:solidFill>
                  <a:schemeClr val="bg1"/>
                </a:solidFill>
              </a:rPr>
              <a:t>שמתחת למתקנים ירופד בשכבת חול או כל חומר בולם אחר המתאים למתקן ושאושר על ידי מכון התקנים הישראלי. שכבת החול או החומר הבולם יכסו גם את נקודות העיגון בקרקע. </a:t>
            </a:r>
          </a:p>
        </p:txBody>
      </p:sp>
    </p:spTree>
    <p:extLst>
      <p:ext uri="{BB962C8B-B14F-4D97-AF65-F5344CB8AC3E}">
        <p14:creationId xmlns:p14="http://schemas.microsoft.com/office/powerpoint/2010/main" val="26608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PSON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84" y="188640"/>
            <a:ext cx="3757881" cy="305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PSON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645024"/>
            <a:ext cx="4283969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PSON2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" y="3501008"/>
            <a:ext cx="453650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PSON2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" y="144016"/>
            <a:ext cx="468725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34011" y="3068960"/>
            <a:ext cx="83663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חצר צריך להיות נקי ממפגעי בטיחות ומסודר</a:t>
            </a:r>
            <a:endParaRPr lang="en-US" altLang="he-IL" sz="3600" b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746550" y="144016"/>
            <a:ext cx="408205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altLang="he-IL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חצר הגן</a:t>
            </a:r>
            <a:endParaRPr lang="en-US" altLang="he-IL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236296" y="3717032"/>
            <a:ext cx="1187125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3.44 המתקנים </a:t>
            </a:r>
            <a:r>
              <a:rPr lang="he-IL" dirty="0"/>
              <a:t>יהיו יציבים.</a:t>
            </a:r>
          </a:p>
        </p:txBody>
      </p:sp>
      <p:sp>
        <p:nvSpPr>
          <p:cNvPr id="10" name="מלבן 9"/>
          <p:cNvSpPr/>
          <p:nvPr/>
        </p:nvSpPr>
        <p:spPr>
          <a:xfrm>
            <a:off x="2348433" y="3717032"/>
            <a:ext cx="217999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3.44 המתקנים </a:t>
            </a:r>
            <a:r>
              <a:rPr lang="he-IL" sz="2400" dirty="0"/>
              <a:t>יהיו יציבים.</a:t>
            </a:r>
          </a:p>
        </p:txBody>
      </p:sp>
      <p:sp>
        <p:nvSpPr>
          <p:cNvPr id="11" name="מלבן 10"/>
          <p:cNvSpPr/>
          <p:nvPr/>
        </p:nvSpPr>
        <p:spPr>
          <a:xfrm>
            <a:off x="2824057" y="1750504"/>
            <a:ext cx="217999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3.44 </a:t>
            </a:r>
            <a:r>
              <a:rPr lang="he-IL" sz="2400" dirty="0"/>
              <a:t>רכיבי המתקן יהיו שלמים.</a:t>
            </a:r>
          </a:p>
        </p:txBody>
      </p:sp>
      <p:sp>
        <p:nvSpPr>
          <p:cNvPr id="12" name="מלבן 11"/>
          <p:cNvSpPr/>
          <p:nvPr/>
        </p:nvSpPr>
        <p:spPr>
          <a:xfrm>
            <a:off x="566559" y="2159478"/>
            <a:ext cx="2179991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/>
              <a:t>3.48 לא </a:t>
            </a:r>
            <a:r>
              <a:rPr lang="he-IL" sz="2400" dirty="0"/>
              <a:t>יהיו אזורים נגועים בחלודה.</a:t>
            </a:r>
          </a:p>
        </p:txBody>
      </p:sp>
    </p:spTree>
    <p:extLst>
      <p:ext uri="{BB962C8B-B14F-4D97-AF65-F5344CB8AC3E}">
        <p14:creationId xmlns:p14="http://schemas.microsoft.com/office/powerpoint/2010/main" val="33537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EPSON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3600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4114800" y="609600"/>
            <a:ext cx="1306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חשמל</a:t>
            </a:r>
            <a:endParaRPr lang="en-US" alt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203848" y="2420888"/>
            <a:ext cx="302433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724128" y="4005064"/>
            <a:ext cx="31683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chemeClr val="bg1"/>
                </a:solidFill>
              </a:rPr>
              <a:t>9.4 כל בתי התקע (שקעים), מפסקים ונקודות מאור מתחת לגובה של 1.80 מטר יהיו מוגנים ויותקן בהם תריס  מגן פנימי או מכסה.</a:t>
            </a:r>
            <a:endParaRPr lang="en-US" alt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5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EPSON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362200" y="304800"/>
            <a:ext cx="1306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חשמל</a:t>
            </a:r>
            <a:endParaRPr lang="en-US" altLang="he-IL" sz="3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123728" y="3068960"/>
            <a:ext cx="327240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000" dirty="0" smtClean="0">
                <a:solidFill>
                  <a:schemeClr val="bg1"/>
                </a:solidFill>
              </a:rPr>
              <a:t>9.4 כל בתי התקע (שקעים), מפסקים ונקודות מאור מתחת לגובה של 1.80 מטר יהיו מוגנים ויותקן בהם תריס  מגן פנימי או מכסה.</a:t>
            </a:r>
            <a:endParaRPr lang="en-US" alt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6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EPSON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84984"/>
            <a:ext cx="53347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14400" y="0"/>
            <a:ext cx="2414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ארונות כיבוי</a:t>
            </a:r>
            <a:endParaRPr lang="en-US" alt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4" descr="EPSON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81642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PSON2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15"/>
            <a:ext cx="8460432" cy="326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79912" y="4797152"/>
            <a:ext cx="2414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ארונות כיבוי</a:t>
            </a:r>
            <a:endParaRPr lang="en-US" alt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11760" y="1052984"/>
            <a:ext cx="40078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המחסן הנפוץ.</a:t>
            </a:r>
          </a:p>
          <a:p>
            <a:pPr>
              <a:defRPr/>
            </a:pPr>
            <a:r>
              <a:rPr lang="he-IL" altLang="he-I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לפחות שיהיה מסודר</a:t>
            </a:r>
            <a:endParaRPr lang="en-US" alt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39552" y="5949280"/>
            <a:ext cx="8460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4.3 עמדות </a:t>
            </a:r>
            <a:r>
              <a:rPr lang="he-IL" sz="2800" dirty="0">
                <a:solidFill>
                  <a:schemeClr val="bg1"/>
                </a:solidFill>
              </a:rPr>
              <a:t>כיבוי ישמשו לחירום בלבד ולא לצרכי משק וניקיון. </a:t>
            </a:r>
            <a:endParaRPr lang="en-US" alt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7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4" y="811689"/>
            <a:ext cx="8859305" cy="596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1331640" y="188640"/>
            <a:ext cx="7101600" cy="8640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חלוקת גזרות- קב"ט</a:t>
            </a:r>
            <a:endParaRPr lang="he-IL" sz="5400" dirty="0"/>
          </a:p>
        </p:txBody>
      </p:sp>
      <p:sp>
        <p:nvSpPr>
          <p:cNvPr id="2" name="מלבן 1"/>
          <p:cNvSpPr/>
          <p:nvPr/>
        </p:nvSpPr>
        <p:spPr>
          <a:xfrm>
            <a:off x="6696236" y="3717032"/>
            <a:ext cx="1989032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dirty="0">
                <a:solidFill>
                  <a:schemeClr val="tx1"/>
                </a:solidFill>
              </a:rPr>
              <a:t>אדמונד מיימון</a:t>
            </a:r>
          </a:p>
        </p:txBody>
      </p:sp>
      <p:sp>
        <p:nvSpPr>
          <p:cNvPr id="6" name="מלבן 5"/>
          <p:cNvSpPr/>
          <p:nvPr/>
        </p:nvSpPr>
        <p:spPr>
          <a:xfrm>
            <a:off x="5616116" y="2924944"/>
            <a:ext cx="1080120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קרת יגאל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838140" y="2489639"/>
            <a:ext cx="1764197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6212763" y="5805264"/>
            <a:ext cx="1872208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ליאור בן אברהם</a:t>
            </a:r>
          </a:p>
        </p:txBody>
      </p:sp>
      <p:sp>
        <p:nvSpPr>
          <p:cNvPr id="9" name="מלבן 8"/>
          <p:cNvSpPr/>
          <p:nvPr/>
        </p:nvSpPr>
        <p:spPr>
          <a:xfrm>
            <a:off x="4882440" y="4725144"/>
            <a:ext cx="1296144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ליאור חרזי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051720" y="3651732"/>
            <a:ext cx="1296144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באיוך</a:t>
            </a:r>
            <a:endParaRPr lang="he-IL" dirty="0">
              <a:solidFill>
                <a:schemeClr val="tx1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00729"/>
              </p:ext>
            </p:extLst>
          </p:nvPr>
        </p:nvGraphicFramePr>
        <p:xfrm>
          <a:off x="6068180" y="1988840"/>
          <a:ext cx="985704" cy="519902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85704"/>
              </a:tblGrid>
              <a:tr h="276062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נחלת יהודה</a:t>
                      </a:r>
                      <a:endParaRPr lang="he-IL" sz="1000" b="1" dirty="0"/>
                    </a:p>
                  </a:txBody>
                  <a:tcPr/>
                </a:tc>
              </a:tr>
              <a:tr h="159826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אברמוביץ</a:t>
                      </a:r>
                      <a:endParaRPr lang="he-IL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25058"/>
              </p:ext>
            </p:extLst>
          </p:nvPr>
        </p:nvGraphicFramePr>
        <p:xfrm>
          <a:off x="709285" y="3651732"/>
          <a:ext cx="1244710" cy="175637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44710"/>
              </a:tblGrid>
              <a:tr h="326838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קריית כרמים</a:t>
                      </a:r>
                      <a:endParaRPr lang="he-IL" sz="1000" b="1" dirty="0"/>
                    </a:p>
                  </a:txBody>
                  <a:tcPr/>
                </a:tc>
              </a:tr>
              <a:tr h="283107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נאות אשלים</a:t>
                      </a:r>
                      <a:endParaRPr lang="he-IL" sz="1000" b="1" dirty="0"/>
                    </a:p>
                  </a:txBody>
                  <a:tcPr/>
                </a:tc>
              </a:tr>
              <a:tr h="431661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נאות שקמה</a:t>
                      </a:r>
                      <a:endParaRPr lang="he-IL" sz="1000" b="1" dirty="0"/>
                    </a:p>
                  </a:txBody>
                  <a:tcPr/>
                </a:tc>
              </a:tr>
              <a:tr h="283107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נווה דקלים</a:t>
                      </a:r>
                      <a:endParaRPr lang="he-IL" sz="1000" b="1" dirty="0"/>
                    </a:p>
                  </a:txBody>
                  <a:tcPr/>
                </a:tc>
              </a:tr>
              <a:tr h="431661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קריית חתני פרס נובל</a:t>
                      </a:r>
                      <a:endParaRPr lang="he-IL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61983"/>
              </p:ext>
            </p:extLst>
          </p:nvPr>
        </p:nvGraphicFramePr>
        <p:xfrm>
          <a:off x="2555776" y="1277306"/>
          <a:ext cx="671375" cy="19202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71375"/>
              </a:tblGrid>
              <a:tr h="1851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קריית הלאום</a:t>
                      </a:r>
                      <a:endParaRPr lang="he-IL" sz="1000" b="1" dirty="0"/>
                    </a:p>
                  </a:txBody>
                  <a:tcPr/>
                </a:tc>
              </a:tr>
              <a:tr h="1851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קריית ראשון</a:t>
                      </a:r>
                      <a:endParaRPr lang="he-IL" sz="1000" b="1" dirty="0"/>
                    </a:p>
                  </a:txBody>
                  <a:tcPr/>
                </a:tc>
              </a:tr>
              <a:tr h="243469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רמת אליהו</a:t>
                      </a:r>
                      <a:endParaRPr lang="he-IL" sz="1000" b="1" dirty="0"/>
                    </a:p>
                  </a:txBody>
                  <a:tcPr/>
                </a:tc>
              </a:tr>
              <a:tr h="1851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נווה ים</a:t>
                      </a:r>
                      <a:endParaRPr lang="he-IL" sz="1000" b="1" dirty="0"/>
                    </a:p>
                  </a:txBody>
                  <a:tcPr/>
                </a:tc>
              </a:tr>
              <a:tr h="243469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נווה חוף</a:t>
                      </a:r>
                      <a:endParaRPr lang="he-IL" sz="1000" b="1" dirty="0"/>
                    </a:p>
                  </a:txBody>
                  <a:tcPr/>
                </a:tc>
              </a:tr>
              <a:tr h="1851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שער הים</a:t>
                      </a:r>
                      <a:endParaRPr lang="he-IL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01028"/>
              </p:ext>
            </p:extLst>
          </p:nvPr>
        </p:nvGraphicFramePr>
        <p:xfrm>
          <a:off x="7113266" y="2150100"/>
          <a:ext cx="1314088" cy="121920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14088"/>
              </a:tblGrid>
              <a:tr h="2319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נעורים</a:t>
                      </a:r>
                      <a:endParaRPr lang="he-IL" sz="1000" b="1" dirty="0"/>
                    </a:p>
                  </a:txBody>
                  <a:tcPr/>
                </a:tc>
              </a:tr>
              <a:tr h="2319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קדמת ראשון</a:t>
                      </a:r>
                      <a:endParaRPr lang="he-IL" sz="1000" b="1" dirty="0"/>
                    </a:p>
                  </a:txBody>
                  <a:tcPr/>
                </a:tc>
              </a:tr>
              <a:tr h="2319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רביבים</a:t>
                      </a:r>
                      <a:endParaRPr lang="he-IL" sz="1000" b="1" dirty="0"/>
                    </a:p>
                  </a:txBody>
                  <a:tcPr/>
                </a:tc>
              </a:tr>
              <a:tr h="2319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רמב"ם</a:t>
                      </a:r>
                      <a:endParaRPr lang="he-IL" sz="1000" b="1" dirty="0"/>
                    </a:p>
                  </a:txBody>
                  <a:tcPr/>
                </a:tc>
              </a:tr>
              <a:tr h="23190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מרכז העיר</a:t>
                      </a:r>
                      <a:endParaRPr lang="he-IL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731587"/>
              </p:ext>
            </p:extLst>
          </p:nvPr>
        </p:nvGraphicFramePr>
        <p:xfrm>
          <a:off x="7884368" y="4296377"/>
          <a:ext cx="893400" cy="248343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3400"/>
              </a:tblGrid>
              <a:tr h="136674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ראשונים</a:t>
                      </a:r>
                      <a:endParaRPr lang="he-IL" sz="1000" b="1" dirty="0"/>
                    </a:p>
                  </a:txBody>
                  <a:tcPr/>
                </a:tc>
              </a:tr>
              <a:tr h="283107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השומר</a:t>
                      </a:r>
                      <a:endParaRPr lang="he-IL" sz="1000" b="1" dirty="0"/>
                    </a:p>
                  </a:txBody>
                  <a:tcPr/>
                </a:tc>
              </a:tr>
              <a:tr h="431661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נווה הדרים</a:t>
                      </a:r>
                      <a:endParaRPr lang="he-IL" sz="1000" b="1" dirty="0"/>
                    </a:p>
                  </a:txBody>
                  <a:tcPr/>
                </a:tc>
              </a:tr>
              <a:tr h="283107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צמרות</a:t>
                      </a:r>
                      <a:endParaRPr lang="he-IL" sz="1000" b="1" dirty="0"/>
                    </a:p>
                  </a:txBody>
                  <a:tcPr/>
                </a:tc>
              </a:tr>
              <a:tr h="431661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err="1" smtClean="0"/>
                        <a:t>שכוני</a:t>
                      </a:r>
                      <a:r>
                        <a:rPr lang="he-IL" sz="1000" b="1" dirty="0" smtClean="0"/>
                        <a:t> המזרח</a:t>
                      </a:r>
                      <a:endParaRPr lang="he-IL" sz="1000" b="1" dirty="0"/>
                    </a:p>
                  </a:txBody>
                  <a:tcPr/>
                </a:tc>
              </a:tr>
              <a:tr h="283107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משור הנוף</a:t>
                      </a:r>
                      <a:endParaRPr lang="he-IL" sz="1000" b="1" dirty="0"/>
                    </a:p>
                  </a:txBody>
                  <a:tcPr/>
                </a:tc>
              </a:tr>
              <a:tr h="283107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כלניות</a:t>
                      </a:r>
                      <a:endParaRPr lang="he-IL" sz="1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קריית שמחה</a:t>
                      </a:r>
                      <a:endParaRPr lang="he-IL" sz="1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טבלה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251"/>
              </p:ext>
            </p:extLst>
          </p:nvPr>
        </p:nvGraphicFramePr>
        <p:xfrm>
          <a:off x="4876554" y="5323238"/>
          <a:ext cx="1244710" cy="1252084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44710"/>
              </a:tblGrid>
              <a:tr h="143884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בנות חיל</a:t>
                      </a:r>
                      <a:endParaRPr lang="he-IL" sz="1000" b="1" dirty="0"/>
                    </a:p>
                  </a:txBody>
                  <a:tcPr/>
                </a:tc>
              </a:tr>
              <a:tr h="207249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כצנלסון</a:t>
                      </a:r>
                      <a:endParaRPr lang="he-IL" sz="1000" b="1" dirty="0"/>
                    </a:p>
                  </a:txBody>
                  <a:tcPr/>
                </a:tc>
              </a:tr>
              <a:tr h="276724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רמז</a:t>
                      </a:r>
                      <a:endParaRPr lang="he-IL" sz="1000" b="1" dirty="0"/>
                    </a:p>
                  </a:txBody>
                  <a:tcPr/>
                </a:tc>
              </a:tr>
              <a:tr h="207249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נווה הלל</a:t>
                      </a:r>
                      <a:endParaRPr lang="he-IL" sz="10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rtl="1"/>
                      <a:r>
                        <a:rPr lang="he-IL" sz="1000" b="1" dirty="0" smtClean="0"/>
                        <a:t>קריית גנים</a:t>
                      </a:r>
                      <a:endParaRPr lang="he-IL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0" y="1989138"/>
            <a:ext cx="2555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e-IL" altLang="he-IL" sz="1400" b="1" dirty="0">
                <a:solidFill>
                  <a:srgbClr val="FF0000"/>
                </a:solidFill>
              </a:rPr>
              <a:t>יגאל- 053-2439012</a:t>
            </a:r>
          </a:p>
          <a:p>
            <a:r>
              <a:rPr lang="he-IL" altLang="he-IL" sz="1400" b="1" dirty="0">
                <a:solidFill>
                  <a:srgbClr val="FF0000"/>
                </a:solidFill>
              </a:rPr>
              <a:t>חרזי- 053-7771196</a:t>
            </a:r>
          </a:p>
          <a:p>
            <a:r>
              <a:rPr lang="he-IL" altLang="he-IL" sz="1400" b="1" dirty="0">
                <a:solidFill>
                  <a:srgbClr val="FF0000"/>
                </a:solidFill>
              </a:rPr>
              <a:t>בן אברהם- 053-8644314</a:t>
            </a:r>
          </a:p>
          <a:p>
            <a:r>
              <a:rPr lang="he-IL" altLang="he-IL" sz="1400" b="1" dirty="0">
                <a:solidFill>
                  <a:srgbClr val="FF0000"/>
                </a:solidFill>
              </a:rPr>
              <a:t>באיוך אביי- 053-8644318</a:t>
            </a:r>
          </a:p>
          <a:p>
            <a:r>
              <a:rPr lang="he-IL" altLang="he-IL" sz="1400" b="1" dirty="0">
                <a:solidFill>
                  <a:srgbClr val="FF0000"/>
                </a:solidFill>
              </a:rPr>
              <a:t>אדמונד- 053-6391962</a:t>
            </a:r>
          </a:p>
        </p:txBody>
      </p:sp>
    </p:spTree>
    <p:extLst>
      <p:ext uri="{BB962C8B-B14F-4D97-AF65-F5344CB8AC3E}">
        <p14:creationId xmlns:p14="http://schemas.microsoft.com/office/powerpoint/2010/main" val="26443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EPSON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165304"/>
            <a:ext cx="8532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e-IL" sz="2800" dirty="0" smtClean="0">
                <a:solidFill>
                  <a:schemeClr val="bg1"/>
                </a:solidFill>
              </a:rPr>
              <a:t>4.3 עמדות </a:t>
            </a:r>
            <a:r>
              <a:rPr lang="he-IL" sz="2800" dirty="0">
                <a:solidFill>
                  <a:schemeClr val="bg1"/>
                </a:solidFill>
              </a:rPr>
              <a:t>כיבוי ישמשו לחירום בלבד ולא לצרכי משק וניקיון. </a:t>
            </a:r>
            <a:endParaRPr lang="en-US" alt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98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31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702"/>
            <a:ext cx="325380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58" y="4120852"/>
            <a:ext cx="3371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447896" cy="22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4704"/>
            <a:ext cx="3276600" cy="64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12160" y="1088522"/>
            <a:ext cx="24000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מגן אצבעות</a:t>
            </a:r>
            <a:endParaRPr lang="en-US" alt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31125" y="6211669"/>
            <a:ext cx="22589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האטת דלת</a:t>
            </a:r>
            <a:endParaRPr lang="en-US" alt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327932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10" y="95956"/>
            <a:ext cx="2682298" cy="205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17" y="1988840"/>
            <a:ext cx="1661914" cy="227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53301" y="1376742"/>
            <a:ext cx="22381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altLang="he-I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מחזיר דלת</a:t>
            </a:r>
            <a:endParaRPr lang="en-US" altLang="he-I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-62840" y="4135176"/>
            <a:ext cx="88014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900" dirty="0" smtClean="0">
                <a:solidFill>
                  <a:schemeClr val="bg1"/>
                </a:solidFill>
              </a:rPr>
              <a:t>5.23 </a:t>
            </a:r>
            <a:r>
              <a:rPr lang="he-IL" sz="1900" dirty="0">
                <a:solidFill>
                  <a:schemeClr val="bg1"/>
                </a:solidFill>
              </a:rPr>
              <a:t>הדלתות תצוידנה באבזר או באבזרים לצורך מניעת מעיכת אצבעות: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900" dirty="0">
                <a:solidFill>
                  <a:schemeClr val="bg1"/>
                </a:solidFill>
              </a:rPr>
              <a:t>התקנת מגן אצבעות נדרשות לשני הצדדים של הדלת כשיש אפשרות הילכדות אצבעות.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900" dirty="0">
                <a:solidFill>
                  <a:schemeClr val="bg1"/>
                </a:solidFill>
              </a:rPr>
              <a:t>האטת אגף הדלת במהלך סגירתו.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900" dirty="0">
                <a:solidFill>
                  <a:schemeClr val="bg1"/>
                </a:solidFill>
              </a:rPr>
              <a:t>מעצור דלת במצב פתוח. האבזר יותקן בקיר, בגובה אגף הדלת ולא ברצפה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900" dirty="0">
                <a:solidFill>
                  <a:schemeClr val="bg1"/>
                </a:solidFill>
              </a:rPr>
              <a:t>במקלט ובמרחב מוגן יש להתקין מגן אצבעות ואלמנט קיבוע שיותאם לדלת. 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900" dirty="0">
                <a:solidFill>
                  <a:schemeClr val="bg1"/>
                </a:solidFill>
              </a:rPr>
              <a:t>בדלתות קלות של שירותים נדרשת הגנה מתאימה.</a:t>
            </a:r>
          </a:p>
        </p:txBody>
      </p:sp>
    </p:spTree>
    <p:extLst>
      <p:ext uri="{BB962C8B-B14F-4D97-AF65-F5344CB8AC3E}">
        <p14:creationId xmlns:p14="http://schemas.microsoft.com/office/powerpoint/2010/main" val="3019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altLang="he-IL" b="1" u="sng" dirty="0" smtClean="0">
                <a:solidFill>
                  <a:srgbClr val="FF0000"/>
                </a:solidFill>
              </a:rPr>
              <a:t>נוהל טיפול בנפגעים</a:t>
            </a:r>
            <a:r>
              <a:rPr lang="he-IL" altLang="he-IL" u="sng" dirty="0" smtClean="0"/>
              <a:t> </a:t>
            </a:r>
            <a:endParaRPr lang="en-US" altLang="he-IL" u="sng" dirty="0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268760"/>
            <a:ext cx="8640960" cy="525658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e-IL" altLang="he-IL" b="1" u="sng" dirty="0" smtClean="0">
                <a:solidFill>
                  <a:srgbClr val="FF0000"/>
                </a:solidFill>
              </a:rPr>
              <a:t>דיווח- בהתרחש האירוע לדווח מידית למוקד העירוני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e-IL" altLang="he-IL" b="1" u="sng" dirty="0" smtClean="0"/>
              <a:t>ההכנות</a:t>
            </a:r>
            <a:endParaRPr lang="he-IL" altLang="he-IL" b="1" u="sng" dirty="0"/>
          </a:p>
          <a:p>
            <a:pPr eaLnBrk="1" hangingPunct="1"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הגננת בוגרת קורס עזרה ראשונה</a:t>
            </a:r>
          </a:p>
          <a:p>
            <a:pPr eaLnBrk="1" hangingPunct="1"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המצאות תיק עזרה ראשונה בגן .</a:t>
            </a:r>
          </a:p>
          <a:p>
            <a:pPr eaLnBrk="1" hangingPunct="1"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רשימת תלמידים כולל את הנתונים שלהם 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e-IL" altLang="he-IL" b="1" u="sng" dirty="0"/>
              <a:t>הסדרי הפעולות</a:t>
            </a:r>
          </a:p>
          <a:p>
            <a:pPr eaLnBrk="1" hangingPunct="1"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פציעה קלה יטופל ע"י הגננת או הסייעת</a:t>
            </a:r>
          </a:p>
          <a:p>
            <a:pPr eaLnBrk="1" hangingPunct="1"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שליחה הביתה או להמשך טיפול בלווי ע"י מבוגר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he-IL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6484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altLang="he-IL" b="1" u="sng" dirty="0" smtClean="0">
                <a:solidFill>
                  <a:srgbClr val="FF0000"/>
                </a:solidFill>
              </a:rPr>
              <a:t>דוח אירוע חירום חריג</a:t>
            </a:r>
            <a:endParaRPr lang="en-US" altLang="he-IL" b="1" u="sng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אירוע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חירום / חריג הינו פעולה / תקלה ביטחונית / תקלה בטיחותית שאירעו ב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מוסד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החינוכי / או לתלמיד / מורה / עובד מוסד חינוכי בשעות הלימודים ולאחריהן לרבות פעילות חוץ בית ספרית וטיולים . לרבות כל פציעת תלמיד / עובד מוס"ח ואושפז בבי"ח והיעדרות תלמיד </a:t>
            </a:r>
            <a:r>
              <a:rPr lang="he-IL" alt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ממוס"ח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ומביתו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מתייחס כמובן גם לגני ילדים</a:t>
            </a:r>
            <a:endParaRPr lang="en-US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944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1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35</a:t>
            </a:fld>
            <a:endParaRPr lang="he-IL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pPr marL="0" indent="0" algn="ctr">
              <a:buNone/>
            </a:pPr>
            <a:r>
              <a:rPr lang="he-IL" sz="7200" dirty="0" smtClean="0"/>
              <a:t>שנה טובה ופורייה</a:t>
            </a:r>
          </a:p>
          <a:p>
            <a:pPr marL="0" indent="0" algn="ctr">
              <a:buNone/>
            </a:pPr>
            <a:r>
              <a:rPr lang="he-IL" sz="7200" dirty="0" smtClean="0">
                <a:sym typeface="Wingdings" panose="05000000000000000000" pitchFamily="2" charset="2"/>
              </a:rPr>
              <a:t>  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9204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94682"/>
              </p:ext>
            </p:extLst>
          </p:nvPr>
        </p:nvGraphicFramePr>
        <p:xfrm>
          <a:off x="179512" y="836711"/>
          <a:ext cx="8856984" cy="578080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3293"/>
                <a:gridCol w="5112332"/>
                <a:gridCol w="3291359"/>
              </a:tblGrid>
              <a:tr h="43277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מס'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האירוע 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 ביצוע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13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כנס למנהלות גני ילדים ממערב לכביש 4- </a:t>
                      </a:r>
                      <a:r>
                        <a:rPr lang="he-IL" sz="1400" b="1" dirty="0" smtClean="0"/>
                        <a:t>צפון, מערב וקריות</a:t>
                      </a:r>
                      <a:endParaRPr lang="he-IL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7 ספטמבר שעה 1430 מקיף </a:t>
                      </a:r>
                      <a:r>
                        <a:rPr lang="he-IL" dirty="0" err="1" smtClean="0"/>
                        <a:t>יב</a:t>
                      </a:r>
                      <a:r>
                        <a:rPr lang="he-IL" dirty="0" smtClean="0"/>
                        <a:t>'</a:t>
                      </a:r>
                      <a:endParaRPr lang="he-IL" dirty="0"/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כנס למנהלות גני ילדים ממזרח לכביש</a:t>
                      </a:r>
                      <a:r>
                        <a:rPr lang="he-IL" baseline="0" dirty="0" smtClean="0"/>
                        <a:t>  </a:t>
                      </a:r>
                      <a:r>
                        <a:rPr lang="he-IL" dirty="0" smtClean="0"/>
                        <a:t>4-</a:t>
                      </a:r>
                      <a:r>
                        <a:rPr lang="he-IL" baseline="0" dirty="0" smtClean="0"/>
                        <a:t> </a:t>
                      </a:r>
                      <a:r>
                        <a:rPr lang="he-IL" sz="1400" b="1" baseline="0" dirty="0" smtClean="0"/>
                        <a:t>מזרח, דרום ורמז כצנלסון </a:t>
                      </a:r>
                      <a:endParaRPr lang="he-IL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9 ספטמבר שעה 1430 מקיף </a:t>
                      </a:r>
                      <a:r>
                        <a:rPr lang="he-IL" dirty="0" err="1" smtClean="0"/>
                        <a:t>יב</a:t>
                      </a:r>
                      <a:r>
                        <a:rPr lang="he-IL" dirty="0" smtClean="0"/>
                        <a:t>'</a:t>
                      </a:r>
                      <a:endParaRPr lang="he-IL" dirty="0"/>
                    </a:p>
                  </a:txBody>
                  <a:tcPr marL="68580" marR="68580" marT="0" marB="0"/>
                </a:tc>
              </a:tr>
              <a:tr h="38979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טילים (כניסה לממ"ד)- תרגיל חובה תחילת שנה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 ספטמבר - דיווח במייל לקב"ט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39265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רעידת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אדמה- תרגיל חובה תחילת שנה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 25 ספטמבר - דיווח במייל לקב"ט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39551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תאום מתקנים חליפים לגנים חסרי מקלוט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ספטמבר 2015</a:t>
                      </a:r>
                      <a:endParaRPr lang="he-IL" dirty="0"/>
                    </a:p>
                  </a:txBody>
                  <a:tcPr marL="68580" marR="68580" marT="0" marB="0"/>
                </a:tc>
              </a:tr>
              <a:tr h="3342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הדרכת חפץ חשוד לילדי הגן- ע"י מנהלת הגן </a:t>
                      </a:r>
                      <a:endParaRPr lang="en-US" sz="1800" dirty="0" smtClean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endParaRPr lang="he-IL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/>
                        <a:t>ספטמבר- אוקטובר 2015 </a:t>
                      </a:r>
                      <a:endParaRPr lang="he-IL" dirty="0"/>
                    </a:p>
                  </a:txBody>
                  <a:tcPr marL="68580" marR="68580" marT="0" marB="0"/>
                </a:tc>
              </a:tr>
              <a:tr h="40124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תרגיל צונאמי קו</a:t>
                      </a:r>
                      <a:r>
                        <a:rPr lang="he-IL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החוף לגנים בשער הים- לא סופי 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נובמבר 2015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4041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מגישי עזרה ראשונה </a:t>
                      </a:r>
                      <a:r>
                        <a:rPr lang="he-IL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לעו"ה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8-13 דצמבר 2015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4069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כנסי מנהלות גנים לקראת תרגיל מוס"ח ארצי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2,</a:t>
                      </a:r>
                      <a:r>
                        <a:rPr lang="he-IL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 פברואר 2016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4069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תרגיל מוס"ח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ארצי- ירי טילים הילדים בחצר המשחקים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 פברואר 2016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3315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מגישי עזרה ראשונה </a:t>
                      </a:r>
                      <a:r>
                        <a:rPr lang="he-IL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לעו"ה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17-20  אפריל  2016 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3315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תרגיל מילוט שער אחורי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במהלך חודש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מאי- יוני 2016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3315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נקודת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מפנה 16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יוני 2016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כנסים, תרגילים </a:t>
            </a:r>
            <a:r>
              <a:rPr lang="he-IL" sz="2800" u="sng" dirty="0">
                <a:latin typeface="David" panose="020E0502060401010101" pitchFamily="34" charset="-79"/>
                <a:cs typeface="David" panose="020E0502060401010101" pitchFamily="34" charset="-79"/>
              </a:rPr>
              <a:t>והדרכות</a:t>
            </a:r>
            <a:r>
              <a:rPr 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 לשנה"ל תשע"ו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827584" y="609329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 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1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" name="מלבן 4"/>
          <p:cNvSpPr>
            <a:spLocks noChangeArrowheads="1"/>
          </p:cNvSpPr>
          <p:nvPr/>
        </p:nvSpPr>
        <p:spPr bwMode="auto">
          <a:xfrm>
            <a:off x="323850" y="188913"/>
            <a:ext cx="8496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he-IL" altLang="he-IL" sz="2800" u="sng">
                <a:solidFill>
                  <a:srgbClr val="000000"/>
                </a:solidFill>
                <a:latin typeface="David" pitchFamily="34" charset="-79"/>
                <a:cs typeface="David" pitchFamily="34" charset="-79"/>
              </a:rPr>
              <a:t>כנסים, תרגילים והדרכות לשנה"ל תשע"ו</a:t>
            </a:r>
            <a:endParaRPr lang="he-IL" altLang="he-IL" sz="280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185" name="מלבן 5"/>
          <p:cNvSpPr>
            <a:spLocks noChangeArrowheads="1"/>
          </p:cNvSpPr>
          <p:nvPr/>
        </p:nvSpPr>
        <p:spPr bwMode="auto">
          <a:xfrm>
            <a:off x="827088" y="6092825"/>
            <a:ext cx="784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e-IL" altLang="he-IL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179388" y="836613"/>
          <a:ext cx="8856662" cy="578167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53277"/>
                <a:gridCol w="5112146"/>
                <a:gridCol w="3291239"/>
              </a:tblGrid>
              <a:tr h="4328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מס'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האירוע 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 ביצוע</a:t>
                      </a:r>
                      <a:endParaRPr lang="en-US" sz="16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>
                    <a:solidFill>
                      <a:schemeClr val="accent1"/>
                    </a:solidFill>
                  </a:tcPr>
                </a:tc>
              </a:tr>
              <a:tr h="43138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/>
                        <a:t>כנס למנהלות גני ילדים ממערב לכביש 4- </a:t>
                      </a:r>
                      <a:r>
                        <a:rPr lang="he-IL" sz="1400" b="1" dirty="0" smtClean="0"/>
                        <a:t>צפון, מערב וקריות</a:t>
                      </a:r>
                      <a:endParaRPr lang="he-IL" sz="1400" b="1" dirty="0"/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/>
                        <a:t>7 ספטמבר שעה 1430 מקיף </a:t>
                      </a:r>
                      <a:r>
                        <a:rPr lang="he-IL" sz="1800" dirty="0" err="1" smtClean="0"/>
                        <a:t>יב</a:t>
                      </a:r>
                      <a:r>
                        <a:rPr lang="he-IL" sz="1800" dirty="0" smtClean="0"/>
                        <a:t>'</a:t>
                      </a:r>
                      <a:endParaRPr lang="he-IL" sz="1800" dirty="0"/>
                    </a:p>
                  </a:txBody>
                  <a:tcPr marL="68578" marR="68578" marT="0" marB="0"/>
                </a:tc>
              </a:tr>
              <a:tr h="57615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/>
                        <a:t>כנס למנהלות גני ילדים ממזרח לכביש</a:t>
                      </a:r>
                      <a:r>
                        <a:rPr lang="he-IL" sz="1800" baseline="0" dirty="0" smtClean="0"/>
                        <a:t>  </a:t>
                      </a:r>
                      <a:r>
                        <a:rPr lang="he-IL" sz="1800" dirty="0" smtClean="0"/>
                        <a:t>4-</a:t>
                      </a:r>
                      <a:r>
                        <a:rPr lang="he-IL" sz="1800" baseline="0" dirty="0" smtClean="0"/>
                        <a:t> </a:t>
                      </a:r>
                      <a:r>
                        <a:rPr lang="he-IL" sz="1400" b="1" baseline="0" dirty="0" smtClean="0"/>
                        <a:t>מזרח, דרום ורמז כצנלסון </a:t>
                      </a:r>
                      <a:endParaRPr lang="he-IL" sz="1400" b="1" dirty="0"/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/>
                        <a:t>9 ספטמבר שעה 1430 מקיף </a:t>
                      </a:r>
                      <a:r>
                        <a:rPr lang="he-IL" sz="1800" dirty="0" err="1" smtClean="0"/>
                        <a:t>יב</a:t>
                      </a:r>
                      <a:r>
                        <a:rPr lang="he-IL" sz="1800" dirty="0" smtClean="0"/>
                        <a:t>'</a:t>
                      </a:r>
                      <a:endParaRPr lang="he-IL" sz="1800" dirty="0"/>
                    </a:p>
                  </a:txBody>
                  <a:tcPr marL="68578" marR="68578" marT="0" marB="0"/>
                </a:tc>
              </a:tr>
              <a:tr h="38985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טילים (כניסה לממ"ד)- תרגיל חובה תחילת שנה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 ספטמבר - דיווח במייל לקב"ט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39271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רעידת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אדמה- תרגיל חובה תחילת שנה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עד 25 ספטמבר - דיווח במייל לקב"ט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39557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תאום מתקנים חליפים לגנים חסרי מקלוט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/>
                        <a:t>ספטמבר 2015</a:t>
                      </a:r>
                      <a:endParaRPr lang="he-IL" sz="1800" dirty="0"/>
                    </a:p>
                  </a:txBody>
                  <a:tcPr marL="68578" marR="68578" marT="0" marB="0"/>
                </a:tc>
              </a:tr>
              <a:tr h="5487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הדרכת חפץ חשוד לילדי הגן- ע"י מנהלת הגן </a:t>
                      </a:r>
                      <a:endParaRPr lang="en-US" sz="1800" dirty="0" smtClean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endParaRPr lang="he-IL" sz="1800" dirty="0"/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/>
                        <a:t>ספטמבר- אוקטובר 2015 </a:t>
                      </a:r>
                      <a:endParaRPr lang="he-IL" sz="1800" dirty="0"/>
                    </a:p>
                  </a:txBody>
                  <a:tcPr marL="68578" marR="68578" marT="0" marB="0"/>
                </a:tc>
              </a:tr>
              <a:tr h="40130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תרגיל צונאמי קו</a:t>
                      </a:r>
                      <a:r>
                        <a:rPr lang="he-IL" sz="18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החוף לגנים בשער הים- לא סופי 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נובמבר 2015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40416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מגישי עזרה ראשונה </a:t>
                      </a:r>
                      <a:r>
                        <a:rPr lang="he-IL" sz="18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לעו"ה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8-13 דצמבר 2015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4070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כנסי מנהלות גנים לקראת תרגיל מוס"ח ארצי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2,</a:t>
                      </a:r>
                      <a:r>
                        <a:rPr lang="he-IL" sz="18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 פברואר 2016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4070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תרגיל מוס"ח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ארצי- ירי טילים הילדים בחצר המשחקים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15 פברואר 2016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33163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מגישי עזרה ראשונה </a:t>
                      </a:r>
                      <a:r>
                        <a:rPr lang="he-IL" sz="18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לעו"ה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r>
                        <a:rPr lang="he-IL" sz="18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17-20  אפריל  2016 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33163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תרגיל מילוט שער אחורי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במהלך חודש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מאי- יוני 2016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  <a:tr h="33163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נקודת </a:t>
                      </a: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מפנה 16 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יוני 2016</a:t>
                      </a:r>
                      <a:endParaRPr lang="en-US" sz="1800" dirty="0">
                        <a:effectLst/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186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C16D-4986-4217-962B-4CA0B17FF29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6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395536" y="18864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u="sng" dirty="0" smtClean="0"/>
              <a:t>תפקידי מנהלת הגן- ביטחון, בטיחות והערכות לחירום</a:t>
            </a:r>
          </a:p>
          <a:p>
            <a:pPr algn="ctr"/>
            <a:endParaRPr lang="he-IL" u="sng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תכנון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כמנהלת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הגן הגננת מתכננת תכנית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שנתית על פי תכנית עבודה מהקב"ט.  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ארגון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הגננת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אחראית על ארגון הגן וחלוקת התפקידים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בהם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תתמקד הגננת המשלימה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ואם יש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בגן שתי סייעות תפקיד הגננת-המנהלת לחלק ביניהן את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הנטל.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הפעלה -כמנהלת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הגן הגננת מפעילה את הצוות שעובד </a:t>
            </a:r>
            <a:r>
              <a:rPr lang="he-I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איתה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ומחלקת את הפעולות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המתוכננות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. לצורך זה היא אוספת מהמפקחת, בתחילת שנת הלימודים, מידע </a:t>
            </a:r>
            <a:endParaRPr lang="he-IL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בקשר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לימי העבודה של צוות הסיוע לגבי המדריכות ומהרשות המקומית - לגבי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מועדי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סל-תרבות ואירועים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עירוניים- כול יציאה מהגן מחייבת דווח לקב"ט.  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 כמנהלת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הגן הגננת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אחראית לאחזקתו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הפיסית של הגן, התרעה על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ליקויים</a:t>
            </a:r>
          </a:p>
          <a:p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ומפגעים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בטיחותיים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וביטחוניים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ודיווח למפקחת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לקב"ט ולרשות.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תיאום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- הגננת כמנהלת הגן מחויבת בתיאום כניסתם של גורמים מקצועיים שונים לגן: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עובדים סוציאליים,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שפ"ח,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מדריכים עובדי קבלן ואנשי אחזקה 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ועוד...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he-I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5. תקצוב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מקבלת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תקציב מוגבל מאוד לרכישת חומרים מתכלים ושאר התקציב מנוהל על-ידי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e-IL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 משרד </a:t>
            </a:r>
            <a:r>
              <a:rPr lang="he-IL" dirty="0">
                <a:latin typeface="Aharoni" panose="02010803020104030203" pitchFamily="2" charset="-79"/>
                <a:cs typeface="Aharoni" panose="02010803020104030203" pitchFamily="2" charset="-79"/>
              </a:rPr>
              <a:t>החינוך, הרשות וההורים.</a:t>
            </a:r>
          </a:p>
        </p:txBody>
      </p:sp>
    </p:spTree>
    <p:extLst>
      <p:ext uri="{BB962C8B-B14F-4D97-AF65-F5344CB8AC3E}">
        <p14:creationId xmlns:p14="http://schemas.microsoft.com/office/powerpoint/2010/main" val="1062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he-IL" sz="4800" b="1" u="sng" dirty="0" smtClean="0">
                <a:solidFill>
                  <a:srgbClr val="FF0000"/>
                </a:solidFill>
                <a:effectLst/>
              </a:rPr>
              <a:t>אחריות הגננת</a:t>
            </a:r>
            <a:endParaRPr lang="en-US" altLang="he-IL" sz="4800" b="1" u="sng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7544" y="1196752"/>
            <a:ext cx="8279904" cy="5184576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הגננת אחראית </a:t>
            </a: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לבטיחות ולביטחון </a:t>
            </a: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הילדים </a:t>
            </a:r>
            <a:endParaRPr lang="he-IL" alt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הסייעת </a:t>
            </a: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נמצאת לידה בכל עת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לוודא </a:t>
            </a: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קיום אישור בטיחות לגן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לקבל מידע על </a:t>
            </a: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מוגבלויות הילדים </a:t>
            </a: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מההורים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ערה למוקדים שבהם עלולות להתרחש תאונות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לוודא תקינות </a:t>
            </a:r>
            <a:r>
              <a:rPr lang="he-IL" alt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הציוד ומתקני </a:t>
            </a: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משחקים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he-IL" alt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באחריות מנהלת הגן להעביר דיווחים באופן סדור ושוטף עד תום שנה"ל לפי דרישת הקב"ט </a:t>
            </a:r>
            <a:endParaRPr lang="en-US" alt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18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e-IL" altLang="he-IL" sz="4000" b="1" u="sng" dirty="0" smtClean="0">
                <a:solidFill>
                  <a:srgbClr val="FF0000"/>
                </a:solidFill>
              </a:rPr>
              <a:t>טיולים ופעילות חוץ גני ילדים</a:t>
            </a:r>
            <a:endParaRPr lang="en-US" altLang="he-IL" sz="4000" b="1" u="sng" dirty="0" smtClean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הלשכה לתיאום טיולים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חדר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מצב</a:t>
            </a:r>
            <a:endParaRPr lang="he-IL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מפת תיאום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טיולים</a:t>
            </a:r>
            <a:endParaRPr lang="he-IL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אישור בטחוני לטיול </a:t>
            </a:r>
            <a:endParaRPr lang="he-IL" altLang="he-IL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יציאה מהגן באישור מפקחת ועדכון הקב"ט</a:t>
            </a:r>
            <a:endParaRPr lang="he-IL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e-IL" altLang="he-IL" sz="3600" b="1" u="sng" dirty="0" smtClean="0">
                <a:solidFill>
                  <a:srgbClr val="FF0000"/>
                </a:solidFill>
              </a:rPr>
              <a:t>מאבטחים</a:t>
            </a:r>
            <a:r>
              <a:rPr lang="he-IL" altLang="he-IL" b="1" u="sng" dirty="0" smtClean="0">
                <a:solidFill>
                  <a:srgbClr val="FF0000"/>
                </a:solidFill>
              </a:rPr>
              <a:t> 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    א. הורה או אזרח בנשקו האישי לא רשאי לשמש    </a:t>
            </a:r>
            <a:r>
              <a:rPr lang="ar-SA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lang="pl-P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  </a:t>
            </a:r>
            <a:r>
              <a:rPr lang="pl-P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כמאבטח בטיול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	ב. מאבטח </a:t>
            </a:r>
            <a:r>
              <a:rPr lang="he-IL" alt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טיולים מאושר</a:t>
            </a:r>
            <a:endParaRPr lang="he-IL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e-IL" altLang="he-IL" b="1" dirty="0">
                <a:latin typeface="David" panose="020E0502060401010101" pitchFamily="34" charset="-79"/>
                <a:cs typeface="David" panose="020E0502060401010101" pitchFamily="34" charset="-79"/>
              </a:rPr>
              <a:t>	ג. מתנדב פעיל של המשמר האזרחי</a:t>
            </a:r>
            <a:endParaRPr lang="en-US" alt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b="1" u="sng" dirty="0" smtClean="0">
                <a:solidFill>
                  <a:srgbClr val="0070C0"/>
                </a:solidFill>
              </a:rPr>
              <a:t>תכנית עבודה שנתית – פעילות בספטמבר 2016</a:t>
            </a:r>
            <a:endParaRPr lang="he-IL" sz="3600" b="1" u="sng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תרגיל פינוי מהכיתה ומהחצר למקלט – </a:t>
            </a:r>
            <a:r>
              <a:rPr lang="he-IL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עד 10לחודש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תרגיל בתרחיש שרפה – </a:t>
            </a:r>
            <a:r>
              <a:rPr lang="he-IL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עד  25   לחודש</a:t>
            </a:r>
            <a:endParaRPr lang="he-IL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עדכון נתוני הגן והעברת הטופס לקב"ט</a:t>
            </a: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הכנת תכנית "הפגה פדגוגית" למצבי חירום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בדיקת כשרות ותקינות המקלט והעברת טופס דיווח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בדיקת לחצן המצוקה מול מוקד העירוני </a:t>
            </a:r>
          </a:p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בדיקת תקינות השער החשמלי/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אם קיים </a:t>
            </a:r>
          </a:p>
          <a:p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תיק ביטחון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מוסדי, תכנית עבודה–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תיק נתונים- הכנה והעברת עותק לקב"ט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855E-09D1-48EB-9C0F-2EB8FAB351AF}" type="datetime8">
              <a:rPr lang="he-IL" smtClean="0"/>
              <a:t>16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281E-E6BF-473B-9F1E-D2D08B1B308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56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1658</Words>
  <Application>Microsoft Office PowerPoint</Application>
  <PresentationFormat>‫הצגה על המסך (4:3)</PresentationFormat>
  <Paragraphs>357</Paragraphs>
  <Slides>35</Slides>
  <Notes>2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7" baseType="lpstr">
      <vt:lpstr>ערכת נושא Office</vt:lpstr>
      <vt:lpstr>Acrobat Document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אחריות הגננת</vt:lpstr>
      <vt:lpstr>טיולים ופעילות חוץ גני ילדים</vt:lpstr>
      <vt:lpstr>תכנית עבודה שנתית – פעילות בספטמבר 2016</vt:lpstr>
      <vt:lpstr>תכנית עבודה שנתית על פי חודשים</vt:lpstr>
      <vt:lpstr>פעילות ביטחון ובטיחות בשגרת הגן</vt:lpstr>
      <vt:lpstr>נושאים כלליים </vt:lpstr>
      <vt:lpstr>מצגת של PowerPoint</vt:lpstr>
      <vt:lpstr>מצגת של PowerPoint</vt:lpstr>
      <vt:lpstr>מצגת של PowerPoint</vt:lpstr>
      <vt:lpstr>סדר פעולות בעת התרחשות רעידת אדמה</vt:lpstr>
      <vt:lpstr>מצגת של PowerPoint</vt:lpstr>
      <vt:lpstr>מצגת של PowerPoint</vt:lpstr>
      <vt:lpstr>מצגת של PowerPoint</vt:lpstr>
      <vt:lpstr>מצגת של PowerPoint</vt:lpstr>
      <vt:lpstr>תרגיל התגוננות ארצי במוס"ח ב-15.2.2016</vt:lpstr>
      <vt:lpstr>מצגת של PowerPoint</vt:lpstr>
      <vt:lpstr>הגננת כמחנכת לבטיחות </vt:lpstr>
      <vt:lpstr>תמונות מספרות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נוהל טיפול בנפגעים </vt:lpstr>
      <vt:lpstr>דוח אירוע חירום חריג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הערכות לחירום ובטיחות בגני ילדים</dc:title>
  <dc:creator>אביוך אביי</dc:creator>
  <cp:lastModifiedBy>יגאל קרת</cp:lastModifiedBy>
  <cp:revision>100</cp:revision>
  <dcterms:created xsi:type="dcterms:W3CDTF">2014-07-30T08:26:43Z</dcterms:created>
  <dcterms:modified xsi:type="dcterms:W3CDTF">2015-09-16T11:20:44Z</dcterms:modified>
</cp:coreProperties>
</file>